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naheim" pitchFamily="2" charset="77"/>
      <p:regular r:id="rId10"/>
      <p:bold r:id="rId11"/>
    </p:embeddedFont>
    <p:embeddedFont>
      <p:font typeface="Bebas Neue" panose="020B0606020202050201" pitchFamily="34" charset="77"/>
      <p:regular r:id="rId12"/>
    </p:embeddedFon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Montserrat Black" pitchFamily="2" charset="77"/>
      <p:bold r:id="rId17"/>
      <p:boldItalic r:id="rId18"/>
    </p:embeddedFont>
    <p:embeddedFont>
      <p:font typeface="Montserrat Light" pitchFamily="2" charset="77"/>
      <p:regular r:id="rId19"/>
      <p:italic r:id="rId20"/>
    </p:embeddedFont>
    <p:embeddedFont>
      <p:font typeface="Nunito Light" panose="020F0302020204030204" pitchFamily="34" charset="0"/>
      <p:regular r:id="rId21"/>
      <p:italic r:id="rId22"/>
    </p:embeddedFont>
    <p:embeddedFont>
      <p:font typeface="PT Sans" panose="020B0503020203020204" pitchFamily="34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60" d="100"/>
          <a:sy n="160" d="100"/>
        </p:scale>
        <p:origin x="7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1" name="Google Shape;1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0" name="Google Shape;12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4" name="Google Shape;1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3" name="Google Shape;14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41042de4c1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41042de4c1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4" name="Google Shape;14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3" name="Google Shape;15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11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1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1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1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1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7" name="Google Shape;537;p11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8" name="Google Shape;538;p11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9" name="Google Shape;539;p11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40" name="Google Shape;540;p11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541" name="Google Shape;541;p1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11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552" name="Google Shape;552;p1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564" name="Google Shape;564;p12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565" name="Google Shape;565;p1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3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7" name="Google Shape;577;p13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78" name="Google Shape;578;p13"/>
          <p:cNvGrpSpPr/>
          <p:nvPr/>
        </p:nvGrpSpPr>
        <p:grpSpPr>
          <a:xfrm rot="10800000">
            <a:off x="4305914" y="3662227"/>
            <a:ext cx="5036265" cy="4113315"/>
            <a:chOff x="4780389" y="2513200"/>
            <a:chExt cx="5036265" cy="4113315"/>
          </a:xfrm>
        </p:grpSpPr>
        <p:grpSp>
          <p:nvGrpSpPr>
            <p:cNvPr id="579" name="Google Shape;579;p13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80" name="Google Shape;580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1" name="Google Shape;581;p13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82" name="Google Shape;582;p13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6" name="Google Shape;596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7" name="Google Shape;597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8" name="Google Shape;598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" name="Google Shape;599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" name="Google Shape;600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1" name="Google Shape;601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2" name="Google Shape;602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" name="Google Shape;603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" name="Google Shape;604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" name="Google Shape;605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" name="Google Shape;606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7" name="Google Shape;607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8" name="Google Shape;608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9" name="Google Shape;609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0" name="Google Shape;610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11" name="Google Shape;611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19" name="Google Shape;619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13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623" name="Google Shape;623;p13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624" name="Google Shape;62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5" name="Google Shape;625;p13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626" name="Google Shape;626;p13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27" name="Google Shape;62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8" name="Google Shape;62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9" name="Google Shape;62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0" name="Google Shape;63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1" name="Google Shape;63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" name="Google Shape;63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" name="Google Shape;63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4" name="Google Shape;63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5" name="Google Shape;63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6" name="Google Shape;63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7" name="Google Shape;63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8" name="Google Shape;63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" name="Google Shape;63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" name="Google Shape;64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1" name="Google Shape;64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2" name="Google Shape;64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3" name="Google Shape;64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4" name="Google Shape;64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5" name="Google Shape;64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" name="Google Shape;64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7" name="Google Shape;64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8" name="Google Shape;64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9" name="Google Shape;64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0" name="Google Shape;65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1" name="Google Shape;65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" name="Google Shape;65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" name="Google Shape;65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4" name="Google Shape;65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55" name="Google Shape;65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63" name="Google Shape;66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4"/>
          <p:cNvSpPr txBox="1">
            <a:spLocks noGrp="1"/>
          </p:cNvSpPr>
          <p:nvPr>
            <p:ph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title" idx="2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4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14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73" name="Google Shape;673;p14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674" name="Google Shape;674;p1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14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685" name="Google Shape;685;p1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5"/>
          <p:cNvGrpSpPr/>
          <p:nvPr/>
        </p:nvGrpSpPr>
        <p:grpSpPr>
          <a:xfrm rot="10800000">
            <a:off x="5530217" y="3662226"/>
            <a:ext cx="3811962" cy="1913484"/>
            <a:chOff x="4673664" y="4413932"/>
            <a:chExt cx="3811962" cy="1913484"/>
          </a:xfrm>
        </p:grpSpPr>
        <p:grpSp>
          <p:nvGrpSpPr>
            <p:cNvPr id="697" name="Google Shape;697;p15"/>
            <p:cNvGrpSpPr/>
            <p:nvPr/>
          </p:nvGrpSpPr>
          <p:grpSpPr>
            <a:xfrm>
              <a:off x="4673664" y="4413932"/>
              <a:ext cx="3811962" cy="1913484"/>
              <a:chOff x="3825164" y="2626857"/>
              <a:chExt cx="3811962" cy="1913484"/>
            </a:xfrm>
          </p:grpSpPr>
          <p:sp>
            <p:nvSpPr>
              <p:cNvPr id="698" name="Google Shape;698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1" name="Google Shape;711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0" name="Google Shape;720;p16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2941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21" name="Google Shape;721;p16"/>
          <p:cNvGrpSpPr/>
          <p:nvPr/>
        </p:nvGrpSpPr>
        <p:grpSpPr>
          <a:xfrm rot="10800000">
            <a:off x="6825617" y="-226461"/>
            <a:ext cx="3485298" cy="1363521"/>
            <a:chOff x="5000328" y="4413932"/>
            <a:chExt cx="3485298" cy="1363521"/>
          </a:xfrm>
        </p:grpSpPr>
        <p:grpSp>
          <p:nvGrpSpPr>
            <p:cNvPr id="722" name="Google Shape;722;p16"/>
            <p:cNvGrpSpPr/>
            <p:nvPr/>
          </p:nvGrpSpPr>
          <p:grpSpPr>
            <a:xfrm>
              <a:off x="5000328" y="4413932"/>
              <a:ext cx="3485298" cy="1363521"/>
              <a:chOff x="4151828" y="2626857"/>
              <a:chExt cx="3485298" cy="1363521"/>
            </a:xfrm>
          </p:grpSpPr>
          <p:sp>
            <p:nvSpPr>
              <p:cNvPr id="723" name="Google Shape;72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2" name="Google Shape;732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7"/>
          <p:cNvSpPr txBox="1">
            <a:spLocks noGrp="1"/>
          </p:cNvSpPr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17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38" name="Google Shape;738;p17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9" name="Google Shape;739;p17"/>
          <p:cNvSpPr txBox="1">
            <a:spLocks noGrp="1"/>
          </p:cNvSpPr>
          <p:nvPr>
            <p:ph type="title" idx="3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17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41" name="Google Shape;741;p17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2" name="Google Shape;742;p17"/>
          <p:cNvSpPr txBox="1">
            <a:spLocks noGrp="1"/>
          </p:cNvSpPr>
          <p:nvPr>
            <p:ph type="title" idx="6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17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44" name="Google Shape;744;p17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5" name="Google Shape;745;p17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746" name="Google Shape;746;p17"/>
          <p:cNvGrpSpPr/>
          <p:nvPr/>
        </p:nvGrpSpPr>
        <p:grpSpPr>
          <a:xfrm rot="-10638711">
            <a:off x="-2374723" y="-345865"/>
            <a:ext cx="3485299" cy="1363521"/>
            <a:chOff x="5000328" y="4413932"/>
            <a:chExt cx="3485298" cy="1363521"/>
          </a:xfrm>
        </p:grpSpPr>
        <p:grpSp>
          <p:nvGrpSpPr>
            <p:cNvPr id="747" name="Google Shape;747;p17"/>
            <p:cNvGrpSpPr/>
            <p:nvPr/>
          </p:nvGrpSpPr>
          <p:grpSpPr>
            <a:xfrm>
              <a:off x="5000328" y="4413932"/>
              <a:ext cx="3485298" cy="1363521"/>
              <a:chOff x="4151828" y="2626857"/>
              <a:chExt cx="3485298" cy="1363521"/>
            </a:xfrm>
          </p:grpSpPr>
          <p:sp>
            <p:nvSpPr>
              <p:cNvPr id="748" name="Google Shape;748;p17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17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17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17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17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17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7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7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7" name="Google Shape;757;p17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7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7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8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763" name="Google Shape;763;p18"/>
          <p:cNvGrpSpPr/>
          <p:nvPr/>
        </p:nvGrpSpPr>
        <p:grpSpPr>
          <a:xfrm rot="10800000">
            <a:off x="5530217" y="3471726"/>
            <a:ext cx="3811962" cy="1913484"/>
            <a:chOff x="4673664" y="4413932"/>
            <a:chExt cx="3811962" cy="1913484"/>
          </a:xfrm>
        </p:grpSpPr>
        <p:grpSp>
          <p:nvGrpSpPr>
            <p:cNvPr id="764" name="Google Shape;764;p18"/>
            <p:cNvGrpSpPr/>
            <p:nvPr/>
          </p:nvGrpSpPr>
          <p:grpSpPr>
            <a:xfrm>
              <a:off x="4673664" y="4413932"/>
              <a:ext cx="3811962" cy="1913484"/>
              <a:chOff x="3825164" y="2626857"/>
              <a:chExt cx="3811962" cy="1913484"/>
            </a:xfrm>
          </p:grpSpPr>
          <p:sp>
            <p:nvSpPr>
              <p:cNvPr id="765" name="Google Shape;765;p18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1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8" name="Google Shape;778;p1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9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19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5" name="Google Shape;785;p19"/>
          <p:cNvGrpSpPr/>
          <p:nvPr/>
        </p:nvGrpSpPr>
        <p:grpSpPr>
          <a:xfrm>
            <a:off x="-958305" y="3475514"/>
            <a:ext cx="1961773" cy="2399980"/>
            <a:chOff x="108580" y="3135489"/>
            <a:chExt cx="1961773" cy="2399980"/>
          </a:xfrm>
        </p:grpSpPr>
        <p:sp>
          <p:nvSpPr>
            <p:cNvPr id="786" name="Google Shape;786;p19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9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9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9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0" name="Google Shape;790;p19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791" name="Google Shape;791;p19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0" name="Google Shape;800;p19"/>
          <p:cNvGrpSpPr/>
          <p:nvPr/>
        </p:nvGrpSpPr>
        <p:grpSpPr>
          <a:xfrm>
            <a:off x="7250837" y="-355552"/>
            <a:ext cx="1934332" cy="1332010"/>
            <a:chOff x="7107962" y="-355552"/>
            <a:chExt cx="1934332" cy="1332010"/>
          </a:xfrm>
        </p:grpSpPr>
        <p:sp>
          <p:nvSpPr>
            <p:cNvPr id="801" name="Google Shape;801;p19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9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9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9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20"/>
          <p:cNvGrpSpPr/>
          <p:nvPr/>
        </p:nvGrpSpPr>
        <p:grpSpPr>
          <a:xfrm flipH="1">
            <a:off x="7223396" y="3475514"/>
            <a:ext cx="1961773" cy="2399980"/>
            <a:chOff x="108580" y="3135489"/>
            <a:chExt cx="1961773" cy="2399980"/>
          </a:xfrm>
        </p:grpSpPr>
        <p:sp>
          <p:nvSpPr>
            <p:cNvPr id="811" name="Google Shape;811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5" name="Google Shape;815;p20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816" name="Google Shape;816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5" name="Google Shape;825;p20"/>
          <p:cNvGrpSpPr/>
          <p:nvPr/>
        </p:nvGrpSpPr>
        <p:grpSpPr>
          <a:xfrm flipH="1">
            <a:off x="-253943" y="-355552"/>
            <a:ext cx="1934332" cy="1332010"/>
            <a:chOff x="7107962" y="-355552"/>
            <a:chExt cx="1934332" cy="1332010"/>
          </a:xfrm>
        </p:grpSpPr>
        <p:sp>
          <p:nvSpPr>
            <p:cNvPr id="826" name="Google Shape;826;p20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0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0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0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0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0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20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0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>
            <a:off x="8353996" y="-383894"/>
            <a:ext cx="1346103" cy="1863889"/>
            <a:chOff x="8353996" y="-383894"/>
            <a:chExt cx="1346103" cy="1863889"/>
          </a:xfrm>
        </p:grpSpPr>
        <p:sp>
          <p:nvSpPr>
            <p:cNvPr id="102" name="Google Shape;102;p3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1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21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9" name="Google Shape;839;p21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840" name="Google Shape;84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21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851" name="Google Shape;851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863" name="Google Shape;863;p22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864" name="Google Shape;864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22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875" name="Google Shape;875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23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3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3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3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3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3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23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3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5" name="Google Shape;895;p23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6" name="Google Shape;896;p23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7" name="Google Shape;897;p23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8" name="Google Shape;898;p23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9" name="Google Shape;899;p23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00" name="Google Shape;90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1" name="Google Shape;90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12" name="Google Shape;91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4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24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24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7" name="Google Shape;927;p24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28" name="Google Shape;928;p24"/>
          <p:cNvGrpSpPr/>
          <p:nvPr/>
        </p:nvGrpSpPr>
        <p:grpSpPr>
          <a:xfrm rot="-121718">
            <a:off x="7509504" y="-374088"/>
            <a:ext cx="1961826" cy="2400045"/>
            <a:chOff x="108580" y="3135489"/>
            <a:chExt cx="1961773" cy="2399980"/>
          </a:xfrm>
        </p:grpSpPr>
        <p:sp>
          <p:nvSpPr>
            <p:cNvPr id="929" name="Google Shape;929;p2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3" name="Google Shape;933;p24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934" name="Google Shape;934;p2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3" name="Google Shape;943;p24"/>
          <p:cNvGrpSpPr/>
          <p:nvPr/>
        </p:nvGrpSpPr>
        <p:grpSpPr>
          <a:xfrm rot="-121718">
            <a:off x="-186696" y="3321612"/>
            <a:ext cx="1961826" cy="2400045"/>
            <a:chOff x="108580" y="3135489"/>
            <a:chExt cx="1961773" cy="2399980"/>
          </a:xfrm>
        </p:grpSpPr>
        <p:sp>
          <p:nvSpPr>
            <p:cNvPr id="944" name="Google Shape;944;p2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8" name="Google Shape;948;p24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949" name="Google Shape;949;p2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5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25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25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62" name="Google Shape;962;p25"/>
          <p:cNvGrpSpPr/>
          <p:nvPr/>
        </p:nvGrpSpPr>
        <p:grpSpPr>
          <a:xfrm>
            <a:off x="7372789" y="1086025"/>
            <a:ext cx="5036265" cy="4113315"/>
            <a:chOff x="4780389" y="2513200"/>
            <a:chExt cx="5036265" cy="4113315"/>
          </a:xfrm>
        </p:grpSpPr>
        <p:grpSp>
          <p:nvGrpSpPr>
            <p:cNvPr id="963" name="Google Shape;963;p2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964" name="Google Shape;964;p2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5" name="Google Shape;965;p2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966" name="Google Shape;966;p2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967" name="Google Shape;967;p2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0" name="Google Shape;970;p2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1" name="Google Shape;971;p2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7" name="Google Shape;977;p2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8" name="Google Shape;978;p2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4" name="Google Shape;984;p2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5" name="Google Shape;985;p2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6" name="Google Shape;986;p2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2" name="Google Shape;992;p2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3" name="Google Shape;993;p2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95" name="Google Shape;995;p2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" name="Google Shape;996;p2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2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" name="Google Shape;998;p2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" name="Google Shape;999;p2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p2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" name="Google Shape;1001;p2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" name="Google Shape;1002;p2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03" name="Google Shape;1003;p2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p25"/>
          <p:cNvGrpSpPr/>
          <p:nvPr/>
        </p:nvGrpSpPr>
        <p:grpSpPr>
          <a:xfrm>
            <a:off x="-2544736" y="-950638"/>
            <a:ext cx="5036265" cy="4113315"/>
            <a:chOff x="4780389" y="2513200"/>
            <a:chExt cx="5036265" cy="4113315"/>
          </a:xfrm>
        </p:grpSpPr>
        <p:grpSp>
          <p:nvGrpSpPr>
            <p:cNvPr id="1007" name="Google Shape;1007;p2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008" name="Google Shape;1008;p2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9" name="Google Shape;1009;p2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010" name="Google Shape;1010;p2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011" name="Google Shape;1011;p2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3" name="Google Shape;1013;p2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4" name="Google Shape;1014;p2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0" name="Google Shape;1020;p2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1" name="Google Shape;1021;p2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7" name="Google Shape;1027;p2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8" name="Google Shape;1028;p2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4" name="Google Shape;1034;p2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5" name="Google Shape;1035;p2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39" name="Google Shape;1039;p2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" name="Google Shape;1040;p2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" name="Google Shape;1041;p2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" name="Google Shape;1042;p2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" name="Google Shape;1043;p2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2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2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2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47" name="Google Shape;1047;p2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053" name="Google Shape;1053;p26"/>
          <p:cNvGrpSpPr/>
          <p:nvPr/>
        </p:nvGrpSpPr>
        <p:grpSpPr>
          <a:xfrm>
            <a:off x="8354017" y="-383869"/>
            <a:ext cx="1346076" cy="1863865"/>
            <a:chOff x="8354017" y="-383869"/>
            <a:chExt cx="1346076" cy="1863865"/>
          </a:xfrm>
        </p:grpSpPr>
        <p:sp>
          <p:nvSpPr>
            <p:cNvPr id="1054" name="Google Shape;1054;p26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6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6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6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6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6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6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7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5" name="Google Shape;1065;p27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66" name="Google Shape;1066;p27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1067" name="Google Shape;1067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7" name="Google Shape;1077;p27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1078" name="Google Shape;1078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8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28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4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4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4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>
            <a:off x="-3773061" y="-978863"/>
            <a:ext cx="5036265" cy="4113315"/>
            <a:chOff x="4780389" y="2513200"/>
            <a:chExt cx="5036265" cy="4113315"/>
          </a:xfrm>
        </p:grpSpPr>
        <p:grpSp>
          <p:nvGrpSpPr>
            <p:cNvPr id="129" name="Google Shape;129;p4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0" name="Google Shape;130;p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" name="Google Shape;131;p4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32" name="Google Shape;132;p4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33" name="Google Shape;133;p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134;p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" name="Google Shape;135;p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" name="Google Shape;136;p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" name="Google Shape;137;p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" name="Google Shape;138;p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" name="Google Shape;139;p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140;p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" name="Google Shape;141;p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142;p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143;p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" name="Google Shape;144;p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" name="Google Shape;145;p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" name="Google Shape;146;p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7" name="Google Shape;147;p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" name="Google Shape;148;p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149;p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" name="Google Shape;150;p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1" name="Google Shape;151;p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2" name="Google Shape;152;p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3" name="Google Shape;153;p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154;p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" name="Google Shape;155;p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156;p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" name="Google Shape;157;p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" name="Google Shape;158;p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" name="Google Shape;159;p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" name="Google Shape;160;p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1" name="Google Shape;161;p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9" name="Google Shape;169;p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8" r="18454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75" name="Google Shape;175;p5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176" name="Google Shape;176;p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77" name="Google Shape;177;p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8" name="Google Shape;178;p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79" name="Google Shape;179;p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80" name="Google Shape;180;p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1" name="Google Shape;181;p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Google Shape;182;p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3" name="Google Shape;183;p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5" name="Google Shape;185;p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6" name="Google Shape;186;p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7" name="Google Shape;187;p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8" name="Google Shape;188;p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" name="Google Shape;189;p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0" name="Google Shape;190;p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1" name="Google Shape;191;p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" name="Google Shape;192;p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" name="Google Shape;193;p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" name="Google Shape;194;p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6" name="Google Shape;196;p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" name="Google Shape;197;p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" name="Google Shape;198;p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" name="Google Shape;199;p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" name="Google Shape;200;p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" name="Google Shape;201;p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" name="Google Shape;202;p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" name="Google Shape;203;p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" name="Google Shape;204;p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" name="Google Shape;206;p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" name="Google Shape;207;p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8" name="Google Shape;208;p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16" name="Google Shape;216;p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5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220" name="Google Shape;220;p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21" name="Google Shape;221;p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2" name="Google Shape;222;p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223" name="Google Shape;223;p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224" name="Google Shape;224;p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" name="Google Shape;225;p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" name="Google Shape;226;p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" name="Google Shape;227;p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" name="Google Shape;228;p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" name="Google Shape;229;p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" name="Google Shape;230;p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1" name="Google Shape;231;p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2" name="Google Shape;232;p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3" name="Google Shape;233;p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" name="Google Shape;234;p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" name="Google Shape;235;p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" name="Google Shape;236;p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" name="Google Shape;237;p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" name="Google Shape;238;p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" name="Google Shape;239;p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" name="Google Shape;240;p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" name="Google Shape;241;p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" name="Google Shape;242;p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" name="Google Shape;243;p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" name="Google Shape;244;p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" name="Google Shape;245;p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" name="Google Shape;246;p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" name="Google Shape;247;p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" name="Google Shape;248;p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" name="Google Shape;249;p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" name="Google Shape;250;p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" name="Google Shape;251;p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52" name="Google Shape;252;p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60" name="Google Shape;260;p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6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6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0" name="Google Shape;270;p6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71" name="Google Shape;271;p6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272" name="Google Shape;272;p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6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283" name="Google Shape;283;p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5" name="Google Shape;295;p7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7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7"/>
          <p:cNvGrpSpPr/>
          <p:nvPr/>
        </p:nvGrpSpPr>
        <p:grpSpPr>
          <a:xfrm>
            <a:off x="5175689" y="2774775"/>
            <a:ext cx="5036265" cy="4113315"/>
            <a:chOff x="4780389" y="2513200"/>
            <a:chExt cx="5036265" cy="4113315"/>
          </a:xfrm>
        </p:grpSpPr>
        <p:grpSp>
          <p:nvGrpSpPr>
            <p:cNvPr id="298" name="Google Shape;298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99" name="Google Shape;299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0" name="Google Shape;300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01" name="Google Shape;301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8" name="Google Shape;328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9" name="Google Shape;329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38" name="Google Shape;338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7"/>
          <p:cNvGrpSpPr/>
          <p:nvPr/>
        </p:nvGrpSpPr>
        <p:grpSpPr>
          <a:xfrm>
            <a:off x="2951589" y="-2707788"/>
            <a:ext cx="5036265" cy="4113315"/>
            <a:chOff x="4780389" y="2513200"/>
            <a:chExt cx="5036265" cy="4113315"/>
          </a:xfrm>
        </p:grpSpPr>
        <p:grpSp>
          <p:nvGrpSpPr>
            <p:cNvPr id="342" name="Google Shape;342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43" name="Google Shape;34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4" name="Google Shape;344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45" name="Google Shape;345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46" name="Google Shape;34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7" name="Google Shape;34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8" name="Google Shape;34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9" name="Google Shape;34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0" name="Google Shape;35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1" name="Google Shape;35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2" name="Google Shape;35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3" name="Google Shape;35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4" name="Google Shape;35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5" name="Google Shape;35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6" name="Google Shape;35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7" name="Google Shape;35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8" name="Google Shape;35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9" name="Google Shape;35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0" name="Google Shape;36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2" name="Google Shape;36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" name="Google Shape;36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" name="Google Shape;36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" name="Google Shape;36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" name="Google Shape;36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" name="Google Shape;36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0" name="Google Shape;37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37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2" name="Google Shape;37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74" name="Google Shape;37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82" name="Google Shape;38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87" name="Google Shape;387;p8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388" name="Google Shape;388;p8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89" name="Google Shape;389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0" name="Google Shape;390;p8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91" name="Google Shape;391;p8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28" name="Google Shape;428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8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432" name="Google Shape;432;p8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433" name="Google Shape;433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4" name="Google Shape;434;p8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435" name="Google Shape;435;p8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436" name="Google Shape;436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" name="Google Shape;437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" name="Google Shape;438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8" name="Google Shape;448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0" name="Google Shape;450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" name="Google Shape;452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" name="Google Shape;454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" name="Google Shape;455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" name="Google Shape;456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Google Shape;461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Google Shape;462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4" name="Google Shape;464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2" name="Google Shape;472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7" name="Google Shape;477;p9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78" name="Google Shape;478;p9"/>
          <p:cNvGrpSpPr/>
          <p:nvPr/>
        </p:nvGrpSpPr>
        <p:grpSpPr>
          <a:xfrm>
            <a:off x="7107962" y="-355552"/>
            <a:ext cx="1934332" cy="1332010"/>
            <a:chOff x="7107962" y="-355552"/>
            <a:chExt cx="1934332" cy="1332010"/>
          </a:xfrm>
        </p:grpSpPr>
        <p:sp>
          <p:nvSpPr>
            <p:cNvPr id="479" name="Google Shape;479;p9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9"/>
          <p:cNvGrpSpPr/>
          <p:nvPr/>
        </p:nvGrpSpPr>
        <p:grpSpPr>
          <a:xfrm>
            <a:off x="108580" y="3475489"/>
            <a:ext cx="1961773" cy="2399980"/>
            <a:chOff x="108580" y="3135489"/>
            <a:chExt cx="1961773" cy="2399980"/>
          </a:xfrm>
        </p:grpSpPr>
        <p:sp>
          <p:nvSpPr>
            <p:cNvPr id="488" name="Google Shape;488;p9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2" name="Google Shape;492;p9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493" name="Google Shape;493;p9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0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5" name="Google Shape;505;p10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6" name="Google Shape;506;p10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7" name="Google Shape;507;p10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08" name="Google Shape;508;p10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509" name="Google Shape;509;p1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10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520" name="Google Shape;520;p1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eyrobin/action-anime-list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526149" y="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l="22008" r="18454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7576750" y="647912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>
            <a:spLocks noGrp="1"/>
          </p:cNvSpPr>
          <p:nvPr>
            <p:ph type="ctrTitle"/>
          </p:nvPr>
        </p:nvSpPr>
        <p:spPr>
          <a:xfrm>
            <a:off x="348300" y="1559451"/>
            <a:ext cx="7098300" cy="19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000" dirty="0"/>
              <a:t>Cloud Powered Data Analysis: A Case Study Using QuickSight </a:t>
            </a:r>
            <a:r>
              <a:rPr lang="en" sz="30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</a:t>
            </a:r>
            <a:r>
              <a:rPr lang="en" sz="3000" dirty="0">
                <a:solidFill>
                  <a:schemeClr val="dk2"/>
                </a:solidFill>
              </a:rPr>
              <a:t>WS</a:t>
            </a:r>
            <a:r>
              <a:rPr lang="en" sz="30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)</a:t>
            </a:r>
            <a:endParaRPr sz="30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>
            <a:spLocks noGrp="1"/>
          </p:cNvSpPr>
          <p:nvPr>
            <p:ph type="subTitle" idx="1"/>
          </p:nvPr>
        </p:nvSpPr>
        <p:spPr>
          <a:xfrm>
            <a:off x="2061500" y="3443600"/>
            <a:ext cx="24156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Team Members: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Barathkumar Anantharaj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Harshith Maddala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Siddharth Saravanan </a:t>
            </a:r>
            <a:endParaRPr/>
          </a:p>
        </p:txBody>
      </p:sp>
      <p:pic>
        <p:nvPicPr>
          <p:cNvPr id="1247" name="Google Shape;12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300" y="3055800"/>
            <a:ext cx="1802800" cy="18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3"/>
          <p:cNvSpPr/>
          <p:nvPr/>
        </p:nvSpPr>
        <p:spPr>
          <a:xfrm rot="5400000">
            <a:off x="939462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2941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33"/>
          <p:cNvSpPr/>
          <p:nvPr/>
        </p:nvSpPr>
        <p:spPr>
          <a:xfrm rot="5400000">
            <a:off x="27128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2941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33"/>
          <p:cNvSpPr/>
          <p:nvPr/>
        </p:nvSpPr>
        <p:spPr>
          <a:xfrm rot="5400000">
            <a:off x="7270386" y="165931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2941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Services Implemented</a:t>
            </a:r>
            <a:endParaRPr/>
          </a:p>
        </p:txBody>
      </p:sp>
      <p:sp>
        <p:nvSpPr>
          <p:cNvPr id="1256" name="Google Shape;1256;p33"/>
          <p:cNvSpPr txBox="1">
            <a:spLocks noGrp="1"/>
          </p:cNvSpPr>
          <p:nvPr>
            <p:ph type="subTitle" idx="1"/>
          </p:nvPr>
        </p:nvSpPr>
        <p:spPr>
          <a:xfrm>
            <a:off x="369912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Ensures secure access to your AWS resources, including S3 and QuickSight.</a:t>
            </a:r>
            <a:endParaRPr dirty="0"/>
          </a:p>
        </p:txBody>
      </p:sp>
      <p:sp>
        <p:nvSpPr>
          <p:cNvPr id="1257" name="Google Shape;1257;p33"/>
          <p:cNvSpPr txBox="1">
            <a:spLocks noGrp="1"/>
          </p:cNvSpPr>
          <p:nvPr>
            <p:ph type="subTitle" idx="2"/>
          </p:nvPr>
        </p:nvSpPr>
        <p:spPr>
          <a:xfrm>
            <a:off x="2143312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Acts as the data source for AWS QuickSight.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58" name="Google Shape;1258;p33"/>
          <p:cNvSpPr txBox="1">
            <a:spLocks noGrp="1"/>
          </p:cNvSpPr>
          <p:nvPr>
            <p:ph type="subTitle" idx="3"/>
          </p:nvPr>
        </p:nvSpPr>
        <p:spPr>
          <a:xfrm>
            <a:off x="6700836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business intelligence (BI) service for creating dashboards and visualizations.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9" name="Google Shape;1259;p33"/>
          <p:cNvSpPr txBox="1">
            <a:spLocks noGrp="1"/>
          </p:cNvSpPr>
          <p:nvPr>
            <p:ph type="subTitle" idx="4"/>
          </p:nvPr>
        </p:nvSpPr>
        <p:spPr>
          <a:xfrm>
            <a:off x="369912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IAM </a:t>
            </a:r>
            <a:endParaRPr dirty="0"/>
          </a:p>
        </p:txBody>
      </p:sp>
      <p:sp>
        <p:nvSpPr>
          <p:cNvPr id="1260" name="Google Shape;1260;p33"/>
          <p:cNvSpPr txBox="1">
            <a:spLocks noGrp="1"/>
          </p:cNvSpPr>
          <p:nvPr>
            <p:ph type="subTitle" idx="5"/>
          </p:nvPr>
        </p:nvSpPr>
        <p:spPr>
          <a:xfrm>
            <a:off x="2143312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S3</a:t>
            </a:r>
            <a:endParaRPr/>
          </a:p>
        </p:txBody>
      </p:sp>
      <p:sp>
        <p:nvSpPr>
          <p:cNvPr id="1261" name="Google Shape;1261;p33"/>
          <p:cNvSpPr txBox="1">
            <a:spLocks noGrp="1"/>
          </p:cNvSpPr>
          <p:nvPr>
            <p:ph type="subTitle" idx="6"/>
          </p:nvPr>
        </p:nvSpPr>
        <p:spPr>
          <a:xfrm>
            <a:off x="6700836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QuickSight</a:t>
            </a:r>
            <a:endParaRPr dirty="0"/>
          </a:p>
        </p:txBody>
      </p:sp>
      <p:grpSp>
        <p:nvGrpSpPr>
          <p:cNvPr id="1262" name="Google Shape;1262;p33"/>
          <p:cNvGrpSpPr/>
          <p:nvPr/>
        </p:nvGrpSpPr>
        <p:grpSpPr>
          <a:xfrm>
            <a:off x="8719200" y="3475800"/>
            <a:ext cx="76825" cy="76800"/>
            <a:chOff x="3104875" y="1099400"/>
            <a:chExt cx="76825" cy="76800"/>
          </a:xfrm>
        </p:grpSpPr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" name="Google Shape;1265;p33"/>
          <p:cNvGrpSpPr/>
          <p:nvPr/>
        </p:nvGrpSpPr>
        <p:grpSpPr>
          <a:xfrm rot="1891135">
            <a:off x="871360" y="4334816"/>
            <a:ext cx="76828" cy="76803"/>
            <a:chOff x="3104875" y="1099400"/>
            <a:chExt cx="76825" cy="76800"/>
          </a:xfrm>
        </p:grpSpPr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8" name="Google Shape;1268;p33"/>
          <p:cNvGrpSpPr/>
          <p:nvPr/>
        </p:nvGrpSpPr>
        <p:grpSpPr>
          <a:xfrm>
            <a:off x="3379850" y="1224088"/>
            <a:ext cx="76825" cy="76800"/>
            <a:chOff x="3104875" y="1099400"/>
            <a:chExt cx="76825" cy="76800"/>
          </a:xfrm>
        </p:grpSpPr>
        <p:sp>
          <p:nvSpPr>
            <p:cNvPr id="1269" name="Google Shape;1269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1" name="Google Shape;1271;p33"/>
          <p:cNvPicPr preferRelativeResize="0"/>
          <p:nvPr/>
        </p:nvPicPr>
        <p:blipFill rotWithShape="1">
          <a:blip r:embed="rId3">
            <a:alphaModFix/>
          </a:blip>
          <a:srcRect l="22008" r="18454"/>
          <a:stretch/>
        </p:blipFill>
        <p:spPr>
          <a:xfrm rot="1203247">
            <a:off x="2002304" y="4209208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050" y="1654888"/>
            <a:ext cx="878775" cy="8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5149" y="1776361"/>
            <a:ext cx="531525" cy="63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9825" y="184503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33"/>
          <p:cNvSpPr/>
          <p:nvPr/>
        </p:nvSpPr>
        <p:spPr>
          <a:xfrm rot="5400000">
            <a:off x="4729286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294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33"/>
          <p:cNvSpPr txBox="1">
            <a:spLocks noGrp="1"/>
          </p:cNvSpPr>
          <p:nvPr>
            <p:ph type="subTitle" idx="3"/>
          </p:nvPr>
        </p:nvSpPr>
        <p:spPr>
          <a:xfrm>
            <a:off x="4159736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ETL of data before analysis.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7" name="Google Shape;1277;p33"/>
          <p:cNvSpPr txBox="1">
            <a:spLocks noGrp="1"/>
          </p:cNvSpPr>
          <p:nvPr>
            <p:ph type="subTitle" idx="6"/>
          </p:nvPr>
        </p:nvSpPr>
        <p:spPr>
          <a:xfrm>
            <a:off x="4068713" y="2726175"/>
            <a:ext cx="244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Glue DataBrew</a:t>
            </a:r>
            <a:endParaRPr/>
          </a:p>
        </p:txBody>
      </p:sp>
      <p:grpSp>
        <p:nvGrpSpPr>
          <p:cNvPr id="1278" name="Google Shape;1278;p33"/>
          <p:cNvGrpSpPr/>
          <p:nvPr/>
        </p:nvGrpSpPr>
        <p:grpSpPr>
          <a:xfrm>
            <a:off x="6587388" y="3475800"/>
            <a:ext cx="76825" cy="76800"/>
            <a:chOff x="3104875" y="1099400"/>
            <a:chExt cx="76825" cy="76800"/>
          </a:xfrm>
        </p:grpSpPr>
        <p:sp>
          <p:nvSpPr>
            <p:cNvPr id="1279" name="Google Shape;1279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81" name="Google Shape;128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724" y="18450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34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SCOPE OF THE PROJECT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1288" name="Google Shape;1288;p34"/>
          <p:cNvSpPr/>
          <p:nvPr/>
        </p:nvSpPr>
        <p:spPr>
          <a:xfrm rot="5400000">
            <a:off x="750503" y="1813700"/>
            <a:ext cx="1894200" cy="16551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2941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9" name="Google Shape;1289;p34"/>
          <p:cNvGrpSpPr/>
          <p:nvPr/>
        </p:nvGrpSpPr>
        <p:grpSpPr>
          <a:xfrm>
            <a:off x="1221464" y="2111075"/>
            <a:ext cx="924400" cy="1060343"/>
            <a:chOff x="5417581" y="4001528"/>
            <a:chExt cx="553599" cy="602023"/>
          </a:xfrm>
        </p:grpSpPr>
        <p:sp>
          <p:nvSpPr>
            <p:cNvPr id="1290" name="Google Shape;1290;p34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0" name="Google Shape;1310;p34"/>
          <p:cNvSpPr txBox="1"/>
          <p:nvPr/>
        </p:nvSpPr>
        <p:spPr>
          <a:xfrm>
            <a:off x="4356300" y="1377925"/>
            <a:ext cx="38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21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11" name="Google Shape;1311;p34"/>
          <p:cNvSpPr txBox="1"/>
          <p:nvPr/>
        </p:nvSpPr>
        <p:spPr>
          <a:xfrm>
            <a:off x="4908596" y="1377925"/>
            <a:ext cx="3196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tx1"/>
                </a:solidFill>
                <a:latin typeface="Montserrat" pitchFamily="2" charset="77"/>
              </a:rPr>
              <a:t>M</a:t>
            </a:r>
            <a:r>
              <a:rPr lang="en-US" sz="1200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anage AWS IAM roles to enforce secure access controls and permissions for resources within the AWS environment</a:t>
            </a:r>
            <a:endParaRPr sz="1050" b="0" i="0" u="none" strike="noStrike" cap="none" dirty="0">
              <a:solidFill>
                <a:schemeClr val="tx1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34"/>
          <p:cNvSpPr txBox="1"/>
          <p:nvPr/>
        </p:nvSpPr>
        <p:spPr>
          <a:xfrm>
            <a:off x="4356300" y="2067025"/>
            <a:ext cx="38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21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13" name="Google Shape;1313;p34"/>
          <p:cNvSpPr txBox="1"/>
          <p:nvPr/>
        </p:nvSpPr>
        <p:spPr>
          <a:xfrm>
            <a:off x="4908596" y="2121012"/>
            <a:ext cx="3196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 raw data securely in Amazon S3 and clean it using AWS Glue DataBrew for efficient preprocessing.</a:t>
            </a:r>
            <a:endParaRPr lang="en-US" sz="12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34"/>
          <p:cNvSpPr txBox="1"/>
          <p:nvPr/>
        </p:nvSpPr>
        <p:spPr>
          <a:xfrm>
            <a:off x="4356300" y="2756125"/>
            <a:ext cx="38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21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15" name="Google Shape;1315;p34"/>
          <p:cNvSpPr txBox="1"/>
          <p:nvPr/>
        </p:nvSpPr>
        <p:spPr>
          <a:xfrm>
            <a:off x="4891471" y="2813414"/>
            <a:ext cx="3152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AWS Glue for ETL and Amazon Athena to run SQL queries on S3 data without managing databases</a:t>
            </a:r>
            <a:endParaRPr lang="en-US" sz="12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6" name="Google Shape;1316;p34"/>
          <p:cNvSpPr/>
          <p:nvPr/>
        </p:nvSpPr>
        <p:spPr>
          <a:xfrm rot="5400000">
            <a:off x="3573699" y="13531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2941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4"/>
          <p:cNvSpPr/>
          <p:nvPr/>
        </p:nvSpPr>
        <p:spPr>
          <a:xfrm rot="5400000">
            <a:off x="3606849" y="27313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2941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34"/>
          <p:cNvSpPr/>
          <p:nvPr/>
        </p:nvSpPr>
        <p:spPr>
          <a:xfrm rot="5400000">
            <a:off x="3590824" y="362930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2941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9" name="Google Shape;1319;p34"/>
          <p:cNvGrpSpPr/>
          <p:nvPr/>
        </p:nvGrpSpPr>
        <p:grpSpPr>
          <a:xfrm>
            <a:off x="3719673" y="1437280"/>
            <a:ext cx="323975" cy="365789"/>
            <a:chOff x="4020665" y="1431080"/>
            <a:chExt cx="531542" cy="602023"/>
          </a:xfrm>
        </p:grpSpPr>
        <p:sp>
          <p:nvSpPr>
            <p:cNvPr id="1320" name="Google Shape;1320;p34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35" name="Google Shape;1335;p34"/>
          <p:cNvCxnSpPr>
            <a:endCxn id="1288" idx="3"/>
          </p:cNvCxnSpPr>
          <p:nvPr/>
        </p:nvCxnSpPr>
        <p:spPr>
          <a:xfrm flipH="1">
            <a:off x="1697603" y="1457450"/>
            <a:ext cx="1934700" cy="2367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6" name="Google Shape;1336;p34"/>
          <p:cNvCxnSpPr>
            <a:stCxn id="1288" idx="0"/>
            <a:endCxn id="1318" idx="2"/>
          </p:cNvCxnSpPr>
          <p:nvPr/>
        </p:nvCxnSpPr>
        <p:spPr>
          <a:xfrm rot="-5400000" flipH="1">
            <a:off x="2597903" y="2688050"/>
            <a:ext cx="133500" cy="19341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7" name="Google Shape;1337;p34"/>
          <p:cNvCxnSpPr/>
          <p:nvPr/>
        </p:nvCxnSpPr>
        <p:spPr>
          <a:xfrm rot="10800000">
            <a:off x="2525175" y="3171425"/>
            <a:ext cx="1122600" cy="1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38" name="Google Shape;1338;p34"/>
          <p:cNvGrpSpPr/>
          <p:nvPr/>
        </p:nvGrpSpPr>
        <p:grpSpPr>
          <a:xfrm>
            <a:off x="7434975" y="487275"/>
            <a:ext cx="76825" cy="76800"/>
            <a:chOff x="3104875" y="1099400"/>
            <a:chExt cx="76825" cy="76800"/>
          </a:xfrm>
        </p:grpSpPr>
        <p:sp>
          <p:nvSpPr>
            <p:cNvPr id="1339" name="Google Shape;1339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1" name="Google Shape;1341;p34"/>
          <p:cNvGrpSpPr/>
          <p:nvPr/>
        </p:nvGrpSpPr>
        <p:grpSpPr>
          <a:xfrm>
            <a:off x="1419550" y="410475"/>
            <a:ext cx="76825" cy="76800"/>
            <a:chOff x="3104875" y="1099400"/>
            <a:chExt cx="76825" cy="76800"/>
          </a:xfrm>
        </p:grpSpPr>
        <p:sp>
          <p:nvSpPr>
            <p:cNvPr id="1342" name="Google Shape;1342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4" name="Google Shape;1344;p34"/>
          <p:cNvGrpSpPr/>
          <p:nvPr/>
        </p:nvGrpSpPr>
        <p:grpSpPr>
          <a:xfrm>
            <a:off x="4165775" y="4647400"/>
            <a:ext cx="76825" cy="76800"/>
            <a:chOff x="3104875" y="1099400"/>
            <a:chExt cx="76825" cy="76800"/>
          </a:xfrm>
        </p:grpSpPr>
        <p:sp>
          <p:nvSpPr>
            <p:cNvPr id="1345" name="Google Shape;1345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47" name="Google Shape;1347;p34"/>
          <p:cNvPicPr preferRelativeResize="0"/>
          <p:nvPr/>
        </p:nvPicPr>
        <p:blipFill rotWithShape="1">
          <a:blip r:embed="rId4">
            <a:alphaModFix/>
          </a:blip>
          <a:srcRect l="22008" r="18454"/>
          <a:stretch/>
        </p:blipFill>
        <p:spPr>
          <a:xfrm rot="1203245">
            <a:off x="7613977" y="160373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34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1985" y="4241962"/>
            <a:ext cx="1175233" cy="7632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34"/>
          <p:cNvGrpSpPr/>
          <p:nvPr/>
        </p:nvGrpSpPr>
        <p:grpSpPr>
          <a:xfrm>
            <a:off x="3752811" y="2815480"/>
            <a:ext cx="323975" cy="365789"/>
            <a:chOff x="4020665" y="1431080"/>
            <a:chExt cx="531542" cy="602023"/>
          </a:xfrm>
        </p:grpSpPr>
        <p:sp>
          <p:nvSpPr>
            <p:cNvPr id="1350" name="Google Shape;1350;p34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34"/>
          <p:cNvGrpSpPr/>
          <p:nvPr/>
        </p:nvGrpSpPr>
        <p:grpSpPr>
          <a:xfrm>
            <a:off x="3736786" y="3713405"/>
            <a:ext cx="323975" cy="365789"/>
            <a:chOff x="4020665" y="1431080"/>
            <a:chExt cx="531542" cy="602023"/>
          </a:xfrm>
        </p:grpSpPr>
        <p:sp>
          <p:nvSpPr>
            <p:cNvPr id="1366" name="Google Shape;1366;p34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1" name="Google Shape;1381;p34"/>
          <p:cNvSpPr/>
          <p:nvPr/>
        </p:nvSpPr>
        <p:spPr>
          <a:xfrm rot="5400000">
            <a:off x="3606849" y="2042263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294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2" name="Google Shape;1382;p34"/>
          <p:cNvCxnSpPr/>
          <p:nvPr/>
        </p:nvCxnSpPr>
        <p:spPr>
          <a:xfrm rot="10800000">
            <a:off x="2525175" y="2136888"/>
            <a:ext cx="1122600" cy="1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83" name="Google Shape;1383;p34"/>
          <p:cNvGrpSpPr/>
          <p:nvPr/>
        </p:nvGrpSpPr>
        <p:grpSpPr>
          <a:xfrm>
            <a:off x="3752823" y="2126380"/>
            <a:ext cx="323975" cy="365789"/>
            <a:chOff x="4020665" y="1431080"/>
            <a:chExt cx="531542" cy="602023"/>
          </a:xfrm>
        </p:grpSpPr>
        <p:sp>
          <p:nvSpPr>
            <p:cNvPr id="1384" name="Google Shape;1384;p34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9" name="Google Shape;1399;p34"/>
          <p:cNvSpPr txBox="1"/>
          <p:nvPr/>
        </p:nvSpPr>
        <p:spPr>
          <a:xfrm>
            <a:off x="4337225" y="3654050"/>
            <a:ext cx="38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21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0" name="Google Shape;1400;p34"/>
          <p:cNvSpPr txBox="1"/>
          <p:nvPr/>
        </p:nvSpPr>
        <p:spPr>
          <a:xfrm>
            <a:off x="4891471" y="3654050"/>
            <a:ext cx="3152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Leverage AWS QuickSight to create interactive dashboards, uncover trends, and generate real-time insights</a:t>
            </a:r>
            <a:endParaRPr lang="en-US" sz="12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AWS Cloud Architecture</a:t>
            </a:r>
            <a:endParaRPr/>
          </a:p>
        </p:txBody>
      </p:sp>
      <p:grpSp>
        <p:nvGrpSpPr>
          <p:cNvPr id="1406" name="Google Shape;1406;p35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407" name="Google Shape;140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35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410" name="Google Shape;1410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2" name="Google Shape;1412;p35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413" name="Google Shape;141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5" name="Google Shape;1415;p35" title="user-set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3095188"/>
            <a:ext cx="655375" cy="6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35"/>
          <p:cNvSpPr txBox="1"/>
          <p:nvPr/>
        </p:nvSpPr>
        <p:spPr>
          <a:xfrm>
            <a:off x="3847175" y="4965775"/>
            <a:ext cx="53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7" name="Google Shape;1417;p35"/>
          <p:cNvSpPr txBox="1"/>
          <p:nvPr/>
        </p:nvSpPr>
        <p:spPr>
          <a:xfrm>
            <a:off x="1191775" y="3146725"/>
            <a:ext cx="60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8" name="Google Shape;1418;p35"/>
          <p:cNvSpPr/>
          <p:nvPr/>
        </p:nvSpPr>
        <p:spPr>
          <a:xfrm>
            <a:off x="1312400" y="3064825"/>
            <a:ext cx="1442700" cy="7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9" name="Google Shape;1419;p35"/>
          <p:cNvSpPr txBox="1"/>
          <p:nvPr/>
        </p:nvSpPr>
        <p:spPr>
          <a:xfrm>
            <a:off x="1338663" y="3064813"/>
            <a:ext cx="13902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IAM with S3 and QuickSight permissions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p35"/>
          <p:cNvSpPr txBox="1"/>
          <p:nvPr/>
        </p:nvSpPr>
        <p:spPr>
          <a:xfrm>
            <a:off x="677613" y="3088375"/>
            <a:ext cx="7332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1" name="Google Shape;1421;p35"/>
          <p:cNvSpPr/>
          <p:nvPr/>
        </p:nvSpPr>
        <p:spPr>
          <a:xfrm>
            <a:off x="3575838" y="3064813"/>
            <a:ext cx="1222200" cy="7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p35"/>
          <p:cNvSpPr txBox="1"/>
          <p:nvPr/>
        </p:nvSpPr>
        <p:spPr>
          <a:xfrm>
            <a:off x="3615300" y="2988763"/>
            <a:ext cx="114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Storage Layer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3" name="Google Shape;1423;p35"/>
          <p:cNvCxnSpPr>
            <a:stCxn id="1418" idx="3"/>
            <a:endCxn id="1421" idx="1"/>
          </p:cNvCxnSpPr>
          <p:nvPr/>
        </p:nvCxnSpPr>
        <p:spPr>
          <a:xfrm>
            <a:off x="2755100" y="3422875"/>
            <a:ext cx="82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4" name="Google Shape;1424;p35"/>
          <p:cNvSpPr txBox="1"/>
          <p:nvPr/>
        </p:nvSpPr>
        <p:spPr>
          <a:xfrm>
            <a:off x="3094475" y="1981800"/>
            <a:ext cx="12222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35"/>
          <p:cNvSpPr/>
          <p:nvPr/>
        </p:nvSpPr>
        <p:spPr>
          <a:xfrm>
            <a:off x="3575850" y="1900850"/>
            <a:ext cx="1222200" cy="7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35"/>
          <p:cNvSpPr txBox="1"/>
          <p:nvPr/>
        </p:nvSpPr>
        <p:spPr>
          <a:xfrm>
            <a:off x="3591475" y="1843113"/>
            <a:ext cx="122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 Layer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7" name="Google Shape;1427;p35"/>
          <p:cNvCxnSpPr>
            <a:stCxn id="1421" idx="0"/>
            <a:endCxn id="1425" idx="2"/>
          </p:cNvCxnSpPr>
          <p:nvPr/>
        </p:nvCxnSpPr>
        <p:spPr>
          <a:xfrm rot="10800000">
            <a:off x="4186938" y="2616913"/>
            <a:ext cx="0" cy="44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8" name="Google Shape;1428;p35"/>
          <p:cNvSpPr/>
          <p:nvPr/>
        </p:nvSpPr>
        <p:spPr>
          <a:xfrm>
            <a:off x="5751600" y="3064813"/>
            <a:ext cx="1390200" cy="7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9" name="Google Shape;1429;p35"/>
          <p:cNvCxnSpPr>
            <a:stCxn id="1421" idx="3"/>
            <a:endCxn id="1428" idx="1"/>
          </p:cNvCxnSpPr>
          <p:nvPr/>
        </p:nvCxnSpPr>
        <p:spPr>
          <a:xfrm>
            <a:off x="4798038" y="3422863"/>
            <a:ext cx="95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0" name="Google Shape;1430;p35"/>
          <p:cNvSpPr txBox="1"/>
          <p:nvPr/>
        </p:nvSpPr>
        <p:spPr>
          <a:xfrm>
            <a:off x="5765325" y="3095125"/>
            <a:ext cx="13629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Visualization Layer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35"/>
          <p:cNvCxnSpPr>
            <a:stCxn id="1415" idx="3"/>
            <a:endCxn id="1418" idx="1"/>
          </p:cNvCxnSpPr>
          <p:nvPr/>
        </p:nvCxnSpPr>
        <p:spPr>
          <a:xfrm>
            <a:off x="776025" y="3422875"/>
            <a:ext cx="5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2" name="Google Shape;1432;p35"/>
          <p:cNvSpPr txBox="1"/>
          <p:nvPr/>
        </p:nvSpPr>
        <p:spPr>
          <a:xfrm>
            <a:off x="2768875" y="3146725"/>
            <a:ext cx="7932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Upload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3" name="Google Shape;1433;p35" title="grou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350" y="3095188"/>
            <a:ext cx="655375" cy="6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35"/>
          <p:cNvSpPr txBox="1"/>
          <p:nvPr/>
        </p:nvSpPr>
        <p:spPr>
          <a:xfrm>
            <a:off x="2768875" y="3354175"/>
            <a:ext cx="6555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Csv file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5" name="Google Shape;1435;p35"/>
          <p:cNvSpPr txBox="1"/>
          <p:nvPr/>
        </p:nvSpPr>
        <p:spPr>
          <a:xfrm>
            <a:off x="4864425" y="3131100"/>
            <a:ext cx="8208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6" name="Google Shape;1436;p35"/>
          <p:cNvSpPr txBox="1"/>
          <p:nvPr/>
        </p:nvSpPr>
        <p:spPr>
          <a:xfrm>
            <a:off x="4880825" y="3354175"/>
            <a:ext cx="5496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7" name="Google Shape;1437;p35"/>
          <p:cNvCxnSpPr>
            <a:stCxn id="1428" idx="3"/>
            <a:endCxn id="1433" idx="1"/>
          </p:cNvCxnSpPr>
          <p:nvPr/>
        </p:nvCxnSpPr>
        <p:spPr>
          <a:xfrm>
            <a:off x="7141800" y="3422863"/>
            <a:ext cx="95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8" name="Google Shape;1438;p35"/>
          <p:cNvSpPr txBox="1"/>
          <p:nvPr/>
        </p:nvSpPr>
        <p:spPr>
          <a:xfrm>
            <a:off x="7245188" y="3131100"/>
            <a:ext cx="733200" cy="1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6"/>
          <p:cNvSpPr txBox="1"/>
          <p:nvPr/>
        </p:nvSpPr>
        <p:spPr>
          <a:xfrm>
            <a:off x="1317250" y="972250"/>
            <a:ext cx="60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4" name="Google Shape;1444;p36"/>
          <p:cNvSpPr/>
          <p:nvPr/>
        </p:nvSpPr>
        <p:spPr>
          <a:xfrm>
            <a:off x="282250" y="1487450"/>
            <a:ext cx="2624100" cy="143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5" name="Google Shape;1445;p36" title="Glue DataBr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50" y="183850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6" name="Google Shape;1446;p36"/>
          <p:cNvCxnSpPr>
            <a:stCxn id="1445" idx="1"/>
            <a:endCxn id="1445" idx="3"/>
          </p:cNvCxnSpPr>
          <p:nvPr/>
        </p:nvCxnSpPr>
        <p:spPr>
          <a:xfrm>
            <a:off x="1307950" y="2124850"/>
            <a:ext cx="572700" cy="600"/>
          </a:xfrm>
          <a:prstGeom prst="bentConnector5">
            <a:avLst>
              <a:gd name="adj1" fmla="val -41579"/>
              <a:gd name="adj2" fmla="val 87412513"/>
              <a:gd name="adj3" fmla="val 14157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7" name="Google Shape;1447;p36"/>
          <p:cNvSpPr txBox="1"/>
          <p:nvPr/>
        </p:nvSpPr>
        <p:spPr>
          <a:xfrm>
            <a:off x="313600" y="1444225"/>
            <a:ext cx="25614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AWS Glue DataBrew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8" name="Google Shape;1448;p36"/>
          <p:cNvSpPr txBox="1"/>
          <p:nvPr/>
        </p:nvSpPr>
        <p:spPr>
          <a:xfrm>
            <a:off x="1307950" y="2411200"/>
            <a:ext cx="8886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Apply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9" name="Google Shape;1449;p36"/>
          <p:cNvSpPr txBox="1"/>
          <p:nvPr/>
        </p:nvSpPr>
        <p:spPr>
          <a:xfrm>
            <a:off x="1008925" y="2603100"/>
            <a:ext cx="1275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Transformations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p36"/>
          <p:cNvSpPr txBox="1"/>
          <p:nvPr/>
        </p:nvSpPr>
        <p:spPr>
          <a:xfrm>
            <a:off x="198625" y="1129050"/>
            <a:ext cx="297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Data Processing Layer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1" name="Google Shape;1451;p36"/>
          <p:cNvSpPr/>
          <p:nvPr/>
        </p:nvSpPr>
        <p:spPr>
          <a:xfrm>
            <a:off x="303175" y="3300900"/>
            <a:ext cx="2979600" cy="132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2" name="Google Shape;1452;p36" title="S3 on Outpos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25" y="38052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36" title="S3 on Outpos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525" y="38052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36"/>
          <p:cNvSpPr txBox="1"/>
          <p:nvPr/>
        </p:nvSpPr>
        <p:spPr>
          <a:xfrm>
            <a:off x="502975" y="3389600"/>
            <a:ext cx="8049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S3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Raw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5" name="Google Shape;1455;p36"/>
          <p:cNvSpPr txBox="1"/>
          <p:nvPr/>
        </p:nvSpPr>
        <p:spPr>
          <a:xfrm>
            <a:off x="436225" y="4298825"/>
            <a:ext cx="8049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6" name="Google Shape;1456;p36"/>
          <p:cNvSpPr txBox="1"/>
          <p:nvPr/>
        </p:nvSpPr>
        <p:spPr>
          <a:xfrm>
            <a:off x="2532350" y="3404463"/>
            <a:ext cx="8886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S3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Cleaned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7" name="Google Shape;1457;p36"/>
          <p:cNvSpPr txBox="1"/>
          <p:nvPr/>
        </p:nvSpPr>
        <p:spPr>
          <a:xfrm>
            <a:off x="2614850" y="4298825"/>
            <a:ext cx="7236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58" name="Google Shape;1458;p36"/>
          <p:cNvCxnSpPr>
            <a:stCxn id="1452" idx="3"/>
          </p:cNvCxnSpPr>
          <p:nvPr/>
        </p:nvCxnSpPr>
        <p:spPr>
          <a:xfrm rot="10800000" flipH="1">
            <a:off x="1008925" y="4087650"/>
            <a:ext cx="5802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59" name="Google Shape;1459;p36"/>
          <p:cNvCxnSpPr/>
          <p:nvPr/>
        </p:nvCxnSpPr>
        <p:spPr>
          <a:xfrm rot="10800000">
            <a:off x="1589050" y="3125825"/>
            <a:ext cx="0" cy="96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60" name="Google Shape;1460;p36"/>
          <p:cNvCxnSpPr/>
          <p:nvPr/>
        </p:nvCxnSpPr>
        <p:spPr>
          <a:xfrm rot="10800000">
            <a:off x="554050" y="3157200"/>
            <a:ext cx="10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61" name="Google Shape;1461;p36"/>
          <p:cNvCxnSpPr/>
          <p:nvPr/>
        </p:nvCxnSpPr>
        <p:spPr>
          <a:xfrm rot="10800000" flipH="1">
            <a:off x="637700" y="2132650"/>
            <a:ext cx="10500" cy="10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62" name="Google Shape;1462;p36"/>
          <p:cNvCxnSpPr>
            <a:endCxn id="1445" idx="1"/>
          </p:cNvCxnSpPr>
          <p:nvPr/>
        </p:nvCxnSpPr>
        <p:spPr>
          <a:xfrm>
            <a:off x="648250" y="2122150"/>
            <a:ext cx="6597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3" name="Google Shape;1463;p36"/>
          <p:cNvSpPr txBox="1"/>
          <p:nvPr/>
        </p:nvSpPr>
        <p:spPr>
          <a:xfrm>
            <a:off x="940875" y="3819750"/>
            <a:ext cx="8886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4" name="Google Shape;1464;p36"/>
          <p:cNvCxnSpPr>
            <a:stCxn id="1445" idx="3"/>
          </p:cNvCxnSpPr>
          <p:nvPr/>
        </p:nvCxnSpPr>
        <p:spPr>
          <a:xfrm rot="10800000" flipH="1">
            <a:off x="1880650" y="2122150"/>
            <a:ext cx="7224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65" name="Google Shape;1465;p36"/>
          <p:cNvCxnSpPr/>
          <p:nvPr/>
        </p:nvCxnSpPr>
        <p:spPr>
          <a:xfrm>
            <a:off x="2571750" y="2132675"/>
            <a:ext cx="10500" cy="102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66" name="Google Shape;1466;p36"/>
          <p:cNvCxnSpPr/>
          <p:nvPr/>
        </p:nvCxnSpPr>
        <p:spPr>
          <a:xfrm flipH="1">
            <a:off x="1902650" y="3125825"/>
            <a:ext cx="6900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67" name="Google Shape;1467;p36"/>
          <p:cNvCxnSpPr/>
          <p:nvPr/>
        </p:nvCxnSpPr>
        <p:spPr>
          <a:xfrm>
            <a:off x="1975850" y="3136275"/>
            <a:ext cx="10500" cy="9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68" name="Google Shape;1468;p36"/>
          <p:cNvCxnSpPr>
            <a:endCxn id="1453" idx="1"/>
          </p:cNvCxnSpPr>
          <p:nvPr/>
        </p:nvCxnSpPr>
        <p:spPr>
          <a:xfrm rot="10800000" flipH="1">
            <a:off x="1996825" y="4091550"/>
            <a:ext cx="6087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9" name="Google Shape;1469;p36"/>
          <p:cNvSpPr txBox="1"/>
          <p:nvPr/>
        </p:nvSpPr>
        <p:spPr>
          <a:xfrm>
            <a:off x="1975850" y="3818100"/>
            <a:ext cx="7236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Export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0" name="Google Shape;1470;p36"/>
          <p:cNvSpPr txBox="1"/>
          <p:nvPr/>
        </p:nvSpPr>
        <p:spPr>
          <a:xfrm>
            <a:off x="282250" y="4625450"/>
            <a:ext cx="31281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Data Storage Layer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1" name="Google Shape;1471;p36"/>
          <p:cNvSpPr/>
          <p:nvPr/>
        </p:nvSpPr>
        <p:spPr>
          <a:xfrm>
            <a:off x="3666375" y="1494950"/>
            <a:ext cx="5125500" cy="313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2" name="Google Shape;1472;p36" title="QuickSigh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575" y="1766750"/>
            <a:ext cx="580200" cy="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36"/>
          <p:cNvSpPr/>
          <p:nvPr/>
        </p:nvSpPr>
        <p:spPr>
          <a:xfrm>
            <a:off x="5565300" y="1787875"/>
            <a:ext cx="2979600" cy="524475"/>
          </a:xfrm>
          <a:prstGeom prst="flowChartPredefinedProcess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36"/>
          <p:cNvSpPr txBox="1"/>
          <p:nvPr/>
        </p:nvSpPr>
        <p:spPr>
          <a:xfrm>
            <a:off x="5973163" y="1847488"/>
            <a:ext cx="21639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Quicksight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Analysis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5" name="Google Shape;1475;p36"/>
          <p:cNvCxnSpPr>
            <a:stCxn id="1472" idx="3"/>
            <a:endCxn id="1473" idx="1"/>
          </p:cNvCxnSpPr>
          <p:nvPr/>
        </p:nvCxnSpPr>
        <p:spPr>
          <a:xfrm rot="10800000" flipH="1">
            <a:off x="4506775" y="2050250"/>
            <a:ext cx="10584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6" name="Google Shape;1476;p36"/>
          <p:cNvSpPr/>
          <p:nvPr/>
        </p:nvSpPr>
        <p:spPr>
          <a:xfrm>
            <a:off x="5586263" y="2727788"/>
            <a:ext cx="2937650" cy="543600"/>
          </a:xfrm>
          <a:prstGeom prst="flowChartPredefinedProcess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7" name="Google Shape;1477;p36"/>
          <p:cNvSpPr txBox="1"/>
          <p:nvPr/>
        </p:nvSpPr>
        <p:spPr>
          <a:xfrm>
            <a:off x="5973138" y="2771913"/>
            <a:ext cx="21639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lang="en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Quicksight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Story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8" name="Google Shape;1478;p36"/>
          <p:cNvCxnSpPr>
            <a:stCxn id="1473" idx="2"/>
            <a:endCxn id="1476" idx="0"/>
          </p:cNvCxnSpPr>
          <p:nvPr/>
        </p:nvCxnSpPr>
        <p:spPr>
          <a:xfrm>
            <a:off x="7055100" y="2312350"/>
            <a:ext cx="0" cy="41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9" name="Google Shape;1479;p36"/>
          <p:cNvSpPr/>
          <p:nvPr/>
        </p:nvSpPr>
        <p:spPr>
          <a:xfrm>
            <a:off x="5629538" y="3683925"/>
            <a:ext cx="2851125" cy="543600"/>
          </a:xfrm>
          <a:prstGeom prst="flowChartPredefinedProcess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0" name="Google Shape;1480;p36"/>
          <p:cNvSpPr txBox="1"/>
          <p:nvPr/>
        </p:nvSpPr>
        <p:spPr>
          <a:xfrm>
            <a:off x="5959800" y="3752975"/>
            <a:ext cx="246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Quicksight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Dashboard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1" name="Google Shape;1481;p36"/>
          <p:cNvCxnSpPr>
            <a:stCxn id="1476" idx="2"/>
            <a:endCxn id="1479" idx="0"/>
          </p:cNvCxnSpPr>
          <p:nvPr/>
        </p:nvCxnSpPr>
        <p:spPr>
          <a:xfrm>
            <a:off x="7055088" y="3271388"/>
            <a:ext cx="0" cy="41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2" name="Google Shape;1482;p36"/>
          <p:cNvSpPr txBox="1"/>
          <p:nvPr/>
        </p:nvSpPr>
        <p:spPr>
          <a:xfrm>
            <a:off x="3673288" y="2410500"/>
            <a:ext cx="17064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Amazon </a:t>
            </a:r>
            <a:r>
              <a:rPr lang="en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Quicksight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3" name="Google Shape;1483;p36"/>
          <p:cNvSpPr txBox="1"/>
          <p:nvPr/>
        </p:nvSpPr>
        <p:spPr>
          <a:xfrm>
            <a:off x="6416325" y="2328488"/>
            <a:ext cx="7224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4" name="Google Shape;1484;p36"/>
          <p:cNvSpPr txBox="1"/>
          <p:nvPr/>
        </p:nvSpPr>
        <p:spPr>
          <a:xfrm>
            <a:off x="7055100" y="2328499"/>
            <a:ext cx="5727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Story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36"/>
          <p:cNvSpPr txBox="1"/>
          <p:nvPr/>
        </p:nvSpPr>
        <p:spPr>
          <a:xfrm>
            <a:off x="4578975" y="1798125"/>
            <a:ext cx="8049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6" name="Google Shape;1486;p36"/>
          <p:cNvSpPr txBox="1"/>
          <p:nvPr/>
        </p:nvSpPr>
        <p:spPr>
          <a:xfrm>
            <a:off x="4505800" y="2038063"/>
            <a:ext cx="13278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Visualizations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7" name="Google Shape;1487;p36"/>
          <p:cNvSpPr txBox="1"/>
          <p:nvPr/>
        </p:nvSpPr>
        <p:spPr>
          <a:xfrm>
            <a:off x="6350200" y="3373563"/>
            <a:ext cx="11589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Publish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8" name="Google Shape;1488;p36"/>
          <p:cNvCxnSpPr>
            <a:stCxn id="1451" idx="3"/>
            <a:endCxn id="1472" idx="1"/>
          </p:cNvCxnSpPr>
          <p:nvPr/>
        </p:nvCxnSpPr>
        <p:spPr>
          <a:xfrm rot="10800000" flipH="1">
            <a:off x="3282775" y="2056800"/>
            <a:ext cx="643800" cy="190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9" name="Google Shape;1489;p36"/>
          <p:cNvSpPr txBox="1"/>
          <p:nvPr/>
        </p:nvSpPr>
        <p:spPr>
          <a:xfrm rot="-5400000">
            <a:off x="3002525" y="2944475"/>
            <a:ext cx="10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 Data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0" name="Google Shape;1490;p36"/>
          <p:cNvSpPr txBox="1"/>
          <p:nvPr/>
        </p:nvSpPr>
        <p:spPr>
          <a:xfrm>
            <a:off x="3753075" y="1034975"/>
            <a:ext cx="491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Visualization Layer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1" name="Google Shape;1491;p36"/>
          <p:cNvSpPr txBox="1"/>
          <p:nvPr/>
        </p:nvSpPr>
        <p:spPr>
          <a:xfrm>
            <a:off x="454950" y="411700"/>
            <a:ext cx="823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AWS Cloud Architecture (Cont..)</a:t>
            </a:r>
            <a:endParaRPr sz="3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" name="Google Shape;1504;p37">
            <a:extLst>
              <a:ext uri="{FF2B5EF4-FFF2-40B4-BE49-F238E27FC236}">
                <a16:creationId xmlns:a16="http://schemas.microsoft.com/office/drawing/2014/main" id="{6FB72562-1E6C-D3D0-2AC2-A648B3C23EC0}"/>
              </a:ext>
            </a:extLst>
          </p:cNvPr>
          <p:cNvGrpSpPr/>
          <p:nvPr/>
        </p:nvGrpSpPr>
        <p:grpSpPr>
          <a:xfrm>
            <a:off x="3423125" y="4786700"/>
            <a:ext cx="76825" cy="76800"/>
            <a:chOff x="3104875" y="1099400"/>
            <a:chExt cx="76825" cy="76800"/>
          </a:xfrm>
        </p:grpSpPr>
        <p:sp>
          <p:nvSpPr>
            <p:cNvPr id="3" name="Google Shape;1505;p37">
              <a:extLst>
                <a:ext uri="{FF2B5EF4-FFF2-40B4-BE49-F238E27FC236}">
                  <a16:creationId xmlns:a16="http://schemas.microsoft.com/office/drawing/2014/main" id="{9F6288DB-5BB6-4474-A1DB-1AEB634042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506;p37">
              <a:extLst>
                <a:ext uri="{FF2B5EF4-FFF2-40B4-BE49-F238E27FC236}">
                  <a16:creationId xmlns:a16="http://schemas.microsoft.com/office/drawing/2014/main" id="{7FE6F73D-55E3-ACCD-985F-C1C9C4DD7E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1504;p37">
            <a:extLst>
              <a:ext uri="{FF2B5EF4-FFF2-40B4-BE49-F238E27FC236}">
                <a16:creationId xmlns:a16="http://schemas.microsoft.com/office/drawing/2014/main" id="{CBD68D06-0AD4-5DD1-EAEF-40C177573D2E}"/>
              </a:ext>
            </a:extLst>
          </p:cNvPr>
          <p:cNvGrpSpPr/>
          <p:nvPr/>
        </p:nvGrpSpPr>
        <p:grpSpPr>
          <a:xfrm>
            <a:off x="3926575" y="1121540"/>
            <a:ext cx="76825" cy="76800"/>
            <a:chOff x="3104875" y="1099400"/>
            <a:chExt cx="76825" cy="76800"/>
          </a:xfrm>
        </p:grpSpPr>
        <p:sp>
          <p:nvSpPr>
            <p:cNvPr id="6" name="Google Shape;1505;p37">
              <a:extLst>
                <a:ext uri="{FF2B5EF4-FFF2-40B4-BE49-F238E27FC236}">
                  <a16:creationId xmlns:a16="http://schemas.microsoft.com/office/drawing/2014/main" id="{19537CE1-C589-BD17-D103-7F60BB905DC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6;p37">
              <a:extLst>
                <a:ext uri="{FF2B5EF4-FFF2-40B4-BE49-F238E27FC236}">
                  <a16:creationId xmlns:a16="http://schemas.microsoft.com/office/drawing/2014/main" id="{CC08E990-122A-C14C-F4C9-14F1D6BB565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37"/>
          <p:cNvSpPr txBox="1">
            <a:spLocks noGrp="1"/>
          </p:cNvSpPr>
          <p:nvPr>
            <p:ph type="title"/>
          </p:nvPr>
        </p:nvSpPr>
        <p:spPr>
          <a:xfrm>
            <a:off x="1033875" y="777975"/>
            <a:ext cx="23391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497" name="Google Shape;1497;p37"/>
          <p:cNvSpPr txBox="1">
            <a:spLocks noGrp="1"/>
          </p:cNvSpPr>
          <p:nvPr>
            <p:ph type="subTitle" idx="1"/>
          </p:nvPr>
        </p:nvSpPr>
        <p:spPr>
          <a:xfrm>
            <a:off x="578375" y="2042225"/>
            <a:ext cx="3594000" cy="1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will be using an Anime Dataset we obtained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Kaggle</a:t>
            </a:r>
            <a:r>
              <a:rPr lang="en"/>
              <a:t> and it has: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14000 observations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17 Variables</a:t>
            </a:r>
            <a:endParaRPr/>
          </a:p>
        </p:txBody>
      </p:sp>
      <p:grpSp>
        <p:nvGrpSpPr>
          <p:cNvPr id="1498" name="Google Shape;1498;p37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499" name="Google Shape;1499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1" name="Google Shape;1501;p37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502" name="Google Shape;150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4" name="Google Shape;1504;p37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505" name="Google Shape;150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07" name="Google Shape;15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156" y="991983"/>
            <a:ext cx="3284969" cy="328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37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37"/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37"/>
          <p:cNvPicPr preferRelativeResize="0"/>
          <p:nvPr/>
        </p:nvPicPr>
        <p:blipFill rotWithShape="1">
          <a:blip r:embed="rId7">
            <a:alphaModFix/>
          </a:blip>
          <a:srcRect l="22008" r="18454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EXPECTED OUTCOMES</a:t>
            </a:r>
            <a:endParaRPr/>
          </a:p>
        </p:txBody>
      </p:sp>
      <p:sp>
        <p:nvSpPr>
          <p:cNvPr id="1516" name="Google Shape;1516;p38"/>
          <p:cNvSpPr txBox="1">
            <a:spLocks noGrp="1"/>
          </p:cNvSpPr>
          <p:nvPr>
            <p:ph type="subTitle" idx="1"/>
          </p:nvPr>
        </p:nvSpPr>
        <p:spPr>
          <a:xfrm>
            <a:off x="4983254" y="1381275"/>
            <a:ext cx="32703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Raw data is cleaned, transformed, and stored efficiently in Amazon S3 using AWS Glue DataBrew</a:t>
            </a:r>
            <a:endParaRPr sz="1200"/>
          </a:p>
        </p:txBody>
      </p:sp>
      <p:sp>
        <p:nvSpPr>
          <p:cNvPr id="1517" name="Google Shape;1517;p38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18" name="Google Shape;1518;p38"/>
          <p:cNvSpPr txBox="1">
            <a:spLocks noGrp="1"/>
          </p:cNvSpPr>
          <p:nvPr>
            <p:ph type="subTitle" idx="3"/>
          </p:nvPr>
        </p:nvSpPr>
        <p:spPr>
          <a:xfrm>
            <a:off x="1954649" y="1520950"/>
            <a:ext cx="3181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Clean &amp; Structured Data</a:t>
            </a:r>
            <a:endParaRPr sz="1800"/>
          </a:p>
        </p:txBody>
      </p:sp>
      <p:sp>
        <p:nvSpPr>
          <p:cNvPr id="1519" name="Google Shape;1519;p38"/>
          <p:cNvSpPr txBox="1">
            <a:spLocks noGrp="1"/>
          </p:cNvSpPr>
          <p:nvPr>
            <p:ph type="subTitle" idx="4"/>
          </p:nvPr>
        </p:nvSpPr>
        <p:spPr>
          <a:xfrm>
            <a:off x="4983129" y="2065824"/>
            <a:ext cx="327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The entire data analysis process is serverless, automated, and scalable, ensuring efficiency and cost-effectiveness.</a:t>
            </a:r>
            <a:endParaRPr sz="1200"/>
          </a:p>
        </p:txBody>
      </p:sp>
      <p:sp>
        <p:nvSpPr>
          <p:cNvPr id="1520" name="Google Shape;1520;p38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21" name="Google Shape;1521;p38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Scalable &amp; Automated Workflow</a:t>
            </a:r>
            <a:endParaRPr sz="1800"/>
          </a:p>
        </p:txBody>
      </p:sp>
      <p:sp>
        <p:nvSpPr>
          <p:cNvPr id="1522" name="Google Shape;1522;p38"/>
          <p:cNvSpPr txBox="1">
            <a:spLocks noGrp="1"/>
          </p:cNvSpPr>
          <p:nvPr>
            <p:ph type="subTitle" idx="7"/>
          </p:nvPr>
        </p:nvSpPr>
        <p:spPr>
          <a:xfrm>
            <a:off x="4983128" y="2787113"/>
            <a:ext cx="3181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Users can easily access and explore the dashboard to understand key trends and patterns.</a:t>
            </a:r>
            <a:endParaRPr sz="1200"/>
          </a:p>
        </p:txBody>
      </p:sp>
      <p:sp>
        <p:nvSpPr>
          <p:cNvPr id="1523" name="Google Shape;1523;p38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4" name="Google Shape;1524;p38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Improved Data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 Accessibility</a:t>
            </a:r>
            <a:endParaRPr sz="1800"/>
          </a:p>
        </p:txBody>
      </p:sp>
      <p:sp>
        <p:nvSpPr>
          <p:cNvPr id="1525" name="Google Shape;1525;p38"/>
          <p:cNvSpPr txBox="1">
            <a:spLocks noGrp="1"/>
          </p:cNvSpPr>
          <p:nvPr>
            <p:ph type="subTitle" idx="13"/>
          </p:nvPr>
        </p:nvSpPr>
        <p:spPr>
          <a:xfrm>
            <a:off x="4983254" y="3420200"/>
            <a:ext cx="327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AWS QuickSight provides dynamic visualizations and insights from the processed data.</a:t>
            </a:r>
            <a:endParaRPr sz="1200" dirty="0"/>
          </a:p>
        </p:txBody>
      </p:sp>
      <p:sp>
        <p:nvSpPr>
          <p:cNvPr id="1526" name="Google Shape;1526;p38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27" name="Google Shape;1527;p38"/>
          <p:cNvSpPr txBox="1">
            <a:spLocks noGrp="1"/>
          </p:cNvSpPr>
          <p:nvPr>
            <p:ph type="subTitle" idx="15"/>
          </p:nvPr>
        </p:nvSpPr>
        <p:spPr>
          <a:xfrm>
            <a:off x="1954648" y="3420200"/>
            <a:ext cx="2257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Interactive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Dashboards</a:t>
            </a:r>
            <a:endParaRPr sz="1800"/>
          </a:p>
        </p:txBody>
      </p:sp>
      <p:grpSp>
        <p:nvGrpSpPr>
          <p:cNvPr id="1528" name="Google Shape;1528;p38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529" name="Google Shape;152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1" name="Google Shape;1531;p38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532" name="Google Shape;153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4" name="Google Shape;1534;p38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327</Words>
  <Application>Microsoft Macintosh PowerPoint</Application>
  <PresentationFormat>On-screen Show (16:9)</PresentationFormat>
  <Paragraphs>78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Montserrat Light</vt:lpstr>
      <vt:lpstr>Bebas Neue</vt:lpstr>
      <vt:lpstr>PT Sans</vt:lpstr>
      <vt:lpstr>Anaheim</vt:lpstr>
      <vt:lpstr>Montserrat Black</vt:lpstr>
      <vt:lpstr>Montserrat</vt:lpstr>
      <vt:lpstr>Nunito Light</vt:lpstr>
      <vt:lpstr>Artificial Intelligence (AI) Technology Consulting by Slidesgo</vt:lpstr>
      <vt:lpstr>Cloud Powered Data Analysis: A Case Study Using QuickSight (AWS) </vt:lpstr>
      <vt:lpstr>Services Implemented</vt:lpstr>
      <vt:lpstr>SCOPE OF THE PROJECT </vt:lpstr>
      <vt:lpstr>AWS Cloud Architecture</vt:lpstr>
      <vt:lpstr>PowerPoint Presentation</vt:lpstr>
      <vt:lpstr>DATASET</vt:lpstr>
      <vt:lpstr>EXPECTED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MADDALA, HARSHITH</cp:lastModifiedBy>
  <cp:revision>2</cp:revision>
  <dcterms:modified xsi:type="dcterms:W3CDTF">2025-03-18T22:19:21Z</dcterms:modified>
</cp:coreProperties>
</file>